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1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6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4524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9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0823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7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41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36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9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3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0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07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9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61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F3DC3-BCDA-4389-9A5E-625E385C5DE0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782C7C-0C7E-429C-A240-46150248E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375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1wo2TLlMhiw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Modern Middle East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2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https://www.youtube.com/watch?v=1wo2TLlMhiw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97280"/>
            <a:ext cx="12191999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03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and the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454" y="1543369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Iran, Saudi Arabia and Iraq are both part of the Persian Gulf Region</a:t>
            </a:r>
          </a:p>
          <a:p>
            <a:r>
              <a:rPr lang="en-US" sz="2200" dirty="0" smtClean="0"/>
              <a:t>Oil in the region has led to wealth, benefits and conflict</a:t>
            </a:r>
          </a:p>
          <a:p>
            <a:r>
              <a:rPr lang="en-US" sz="2200" dirty="0" smtClean="0"/>
              <a:t>Organization of </a:t>
            </a:r>
            <a:r>
              <a:rPr lang="en-US" sz="2200" b="1" u="sng" dirty="0" smtClean="0">
                <a:solidFill>
                  <a:srgbClr val="FFFF00"/>
                </a:solidFill>
              </a:rPr>
              <a:t>Petroleum Exporting</a:t>
            </a:r>
            <a:r>
              <a:rPr lang="en-US" sz="2200" dirty="0" smtClean="0"/>
              <a:t> Countries (OPEC)</a:t>
            </a:r>
          </a:p>
          <a:p>
            <a:pPr lvl="1"/>
            <a:r>
              <a:rPr lang="en-US" sz="2200" dirty="0" smtClean="0"/>
              <a:t>Association of gulf nations who produce oil</a:t>
            </a:r>
          </a:p>
          <a:p>
            <a:pPr lvl="1"/>
            <a:r>
              <a:rPr lang="en-US" sz="2200" dirty="0" smtClean="0"/>
              <a:t>Aimed to gain control over their own production and set prices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3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680529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In 1973 OPEC placed an </a:t>
            </a:r>
            <a:r>
              <a:rPr lang="en-US" sz="2200" b="1" u="sng" dirty="0" smtClean="0">
                <a:solidFill>
                  <a:srgbClr val="FFFF00"/>
                </a:solidFill>
              </a:rPr>
              <a:t>embargo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on their oil exports to countries who supported Israel</a:t>
            </a:r>
          </a:p>
          <a:p>
            <a:r>
              <a:rPr lang="en-US" sz="2200" dirty="0" smtClean="0"/>
              <a:t>Known as the Arab Oil Embargo</a:t>
            </a:r>
          </a:p>
          <a:p>
            <a:r>
              <a:rPr lang="en-US" sz="2200" dirty="0" smtClean="0"/>
              <a:t>Lasted </a:t>
            </a:r>
            <a:r>
              <a:rPr lang="en-US" sz="2200" b="1" u="sng" dirty="0" smtClean="0">
                <a:solidFill>
                  <a:srgbClr val="FFFF00"/>
                </a:solidFill>
              </a:rPr>
              <a:t>6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months and caused mass oil shortages in the U.S. and western states</a:t>
            </a:r>
          </a:p>
          <a:p>
            <a:r>
              <a:rPr lang="en-US" sz="2200" dirty="0" smtClean="0"/>
              <a:t>Prices of oil skyrocketed</a:t>
            </a:r>
          </a:p>
          <a:p>
            <a:r>
              <a:rPr lang="en-US" sz="2200" dirty="0" smtClean="0"/>
              <a:t>Gulf countries saw their wealth soar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5668" y="609600"/>
            <a:ext cx="3529965" cy="3892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3343275"/>
            <a:ext cx="52673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40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270000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Used money to build militaries which led to tensions in the region</a:t>
            </a:r>
          </a:p>
          <a:p>
            <a:r>
              <a:rPr lang="en-US" sz="2200" dirty="0" smtClean="0"/>
              <a:t>Iraq’s revenue soared and </a:t>
            </a:r>
            <a:r>
              <a:rPr lang="en-US" sz="2200" b="1" u="sng" dirty="0" smtClean="0">
                <a:solidFill>
                  <a:srgbClr val="FFFF00"/>
                </a:solidFill>
              </a:rPr>
              <a:t>Saddam Hussein</a:t>
            </a:r>
            <a:r>
              <a:rPr lang="en-US" sz="2200" dirty="0" smtClean="0"/>
              <a:t> wanted to increase the countries power</a:t>
            </a:r>
          </a:p>
          <a:p>
            <a:r>
              <a:rPr lang="en-US" sz="2200" dirty="0" smtClean="0"/>
              <a:t>Saddam invaded Iran in 1980</a:t>
            </a:r>
          </a:p>
          <a:p>
            <a:r>
              <a:rPr lang="en-US" sz="2200" dirty="0" smtClean="0"/>
              <a:t>Largely a stalemate for 8 years</a:t>
            </a:r>
          </a:p>
          <a:p>
            <a:r>
              <a:rPr lang="en-US" sz="2200" dirty="0" smtClean="0"/>
              <a:t>Cease fire signed in 1988</a:t>
            </a:r>
          </a:p>
          <a:p>
            <a:pPr lvl="1"/>
            <a:r>
              <a:rPr lang="en-US" sz="2200" dirty="0" smtClean="0"/>
              <a:t>Nearly </a:t>
            </a:r>
            <a:r>
              <a:rPr lang="en-US" sz="2200" b="1" u="sng" dirty="0" smtClean="0">
                <a:solidFill>
                  <a:srgbClr val="FFFF00"/>
                </a:solidFill>
              </a:rPr>
              <a:t>1 million </a:t>
            </a:r>
            <a:r>
              <a:rPr lang="en-US" sz="2200" dirty="0" smtClean="0"/>
              <a:t>had been killed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5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Gulf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454" y="1611949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Two years after the cease fire Saddam invaded </a:t>
            </a:r>
            <a:r>
              <a:rPr lang="en-US" sz="2200" b="1" u="sng" dirty="0" smtClean="0">
                <a:solidFill>
                  <a:srgbClr val="FFFF00"/>
                </a:solidFill>
              </a:rPr>
              <a:t>Kuwait</a:t>
            </a:r>
          </a:p>
          <a:p>
            <a:r>
              <a:rPr lang="en-US" sz="2200" dirty="0" smtClean="0"/>
              <a:t>Quickly captured the capital of Kuwait City</a:t>
            </a:r>
          </a:p>
          <a:p>
            <a:r>
              <a:rPr lang="en-US" sz="2200" dirty="0" smtClean="0"/>
              <a:t>Saddam seized </a:t>
            </a:r>
            <a:r>
              <a:rPr lang="en-US" sz="2200" dirty="0" err="1" smtClean="0"/>
              <a:t>Kuwaits</a:t>
            </a:r>
            <a:r>
              <a:rPr lang="en-US" sz="2200" dirty="0" smtClean="0"/>
              <a:t> oil and assets</a:t>
            </a:r>
          </a:p>
          <a:p>
            <a:r>
              <a:rPr lang="en-US" sz="2200" dirty="0" smtClean="0"/>
              <a:t>UN put sanctions on Iraq and Saudi Arabia called for a counter strike</a:t>
            </a:r>
          </a:p>
          <a:p>
            <a:r>
              <a:rPr lang="en-US" sz="2200" dirty="0" smtClean="0"/>
              <a:t>U.S. led a </a:t>
            </a:r>
            <a:r>
              <a:rPr lang="en-US" sz="2200" b="1" u="sng" dirty="0" smtClean="0">
                <a:solidFill>
                  <a:srgbClr val="FFFF00"/>
                </a:solidFill>
              </a:rPr>
              <a:t>coalition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force from many countries including GB, France and many Middle Eastern nations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78144" y="1244439"/>
            <a:ext cx="5997575" cy="424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16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919289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Saddam was given a deadline of January 15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1991 to get out of Kuwait</a:t>
            </a:r>
          </a:p>
          <a:p>
            <a:r>
              <a:rPr lang="en-US" sz="2200" dirty="0" smtClean="0"/>
              <a:t>He refused and the </a:t>
            </a:r>
            <a:r>
              <a:rPr lang="en-US" sz="2200" b="1" u="sng" dirty="0" smtClean="0">
                <a:solidFill>
                  <a:srgbClr val="FFFF00"/>
                </a:solidFill>
              </a:rPr>
              <a:t>Persian Gulf </a:t>
            </a:r>
            <a:r>
              <a:rPr lang="en-US" sz="2200" dirty="0" smtClean="0"/>
              <a:t>War began</a:t>
            </a:r>
          </a:p>
          <a:p>
            <a:r>
              <a:rPr lang="en-US" sz="2200" dirty="0" smtClean="0"/>
              <a:t>The next day the coalition force began an aerial attack on Iraq</a:t>
            </a:r>
          </a:p>
          <a:p>
            <a:r>
              <a:rPr lang="en-US" sz="2200" dirty="0" smtClean="0"/>
              <a:t>5 weeks later the ground war began</a:t>
            </a:r>
          </a:p>
          <a:p>
            <a:r>
              <a:rPr lang="en-US" sz="2200" dirty="0" smtClean="0"/>
              <a:t>In just </a:t>
            </a:r>
            <a:r>
              <a:rPr lang="en-US" sz="2200" b="1" u="sng" dirty="0" smtClean="0">
                <a:solidFill>
                  <a:srgbClr val="FFFF00"/>
                </a:solidFill>
              </a:rPr>
              <a:t>4 days </a:t>
            </a:r>
            <a:r>
              <a:rPr lang="en-US" sz="2200" dirty="0" smtClean="0"/>
              <a:t>the coalition force won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41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WWII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490" y="1378424"/>
            <a:ext cx="4492879" cy="4626236"/>
          </a:xfrm>
        </p:spPr>
        <p:txBody>
          <a:bodyPr/>
          <a:lstStyle/>
          <a:p>
            <a:r>
              <a:rPr lang="en-US" dirty="0" smtClean="0"/>
              <a:t>The creation of </a:t>
            </a:r>
            <a:r>
              <a:rPr lang="en-US" b="1" u="sng" dirty="0" smtClean="0">
                <a:solidFill>
                  <a:srgbClr val="FFFF00"/>
                </a:solidFill>
              </a:rPr>
              <a:t>Israel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after WWII led to many issues in the Middle East</a:t>
            </a:r>
          </a:p>
          <a:p>
            <a:r>
              <a:rPr lang="en-US" dirty="0" smtClean="0"/>
              <a:t>Sought to achieve political stability and economic growth</a:t>
            </a:r>
          </a:p>
          <a:p>
            <a:r>
              <a:rPr lang="en-US" dirty="0" smtClean="0"/>
              <a:t>War and conflict riddles the region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86134" y="208390"/>
            <a:ext cx="4709526" cy="647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60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Israeli-Palestine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842" y="1514901"/>
            <a:ext cx="4506527" cy="452646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Arab-Israeli</a:t>
            </a:r>
            <a:r>
              <a:rPr lang="en-US" dirty="0" smtClean="0"/>
              <a:t> dispute over land</a:t>
            </a:r>
          </a:p>
          <a:p>
            <a:r>
              <a:rPr lang="en-US" dirty="0" smtClean="0"/>
              <a:t>In the first 40 years after WWII Israel and Arab states fought 4 wars</a:t>
            </a:r>
          </a:p>
          <a:p>
            <a:r>
              <a:rPr lang="en-US" dirty="0" smtClean="0"/>
              <a:t>Both Jews and Palestinian Arabs claim the land as their religious homeland</a:t>
            </a:r>
          </a:p>
          <a:p>
            <a:r>
              <a:rPr lang="en-US" dirty="0" smtClean="0"/>
              <a:t>With prejudices abroad the world, Jews turned to </a:t>
            </a:r>
            <a:r>
              <a:rPr lang="en-US" b="1" u="sng" dirty="0" smtClean="0">
                <a:solidFill>
                  <a:srgbClr val="FFFF00"/>
                </a:solidFill>
              </a:rPr>
              <a:t>Zionism</a:t>
            </a:r>
          </a:p>
          <a:p>
            <a:pPr lvl="1"/>
            <a:r>
              <a:rPr lang="en-US" dirty="0" smtClean="0"/>
              <a:t>Jewish nationalism advocating that Jews move back to their homeland</a:t>
            </a:r>
          </a:p>
          <a:p>
            <a:pPr lvl="1"/>
            <a:r>
              <a:rPr lang="en-US" dirty="0" smtClean="0"/>
              <a:t>Balfour Declaration: Proposed Jewish homeland in Jerusalem in 1917</a:t>
            </a:r>
          </a:p>
          <a:p>
            <a:r>
              <a:rPr lang="en-US" dirty="0" smtClean="0"/>
              <a:t>Led to hostilities between Jews and Arabs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5" y="1514902"/>
            <a:ext cx="6690380" cy="376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8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180" y="320040"/>
            <a:ext cx="4541329" cy="4625468"/>
          </a:xfrm>
        </p:spPr>
        <p:txBody>
          <a:bodyPr>
            <a:noAutofit/>
          </a:bodyPr>
          <a:lstStyle/>
          <a:p>
            <a:r>
              <a:rPr lang="en-US" sz="2200" dirty="0" smtClean="0"/>
              <a:t>Shocked by the </a:t>
            </a:r>
            <a:r>
              <a:rPr lang="en-US" sz="2200" b="1" u="sng" dirty="0" smtClean="0">
                <a:solidFill>
                  <a:srgbClr val="FFFF00"/>
                </a:solidFill>
              </a:rPr>
              <a:t>Holocaust</a:t>
            </a:r>
            <a:r>
              <a:rPr lang="en-US" sz="2200" dirty="0" smtClean="0"/>
              <a:t> after WWII many countries supported a new Israeli state</a:t>
            </a:r>
          </a:p>
          <a:p>
            <a:r>
              <a:rPr lang="en-US" sz="2200" dirty="0" smtClean="0"/>
              <a:t>1947, </a:t>
            </a:r>
            <a:r>
              <a:rPr lang="en-US" sz="2200" b="1" u="sng" dirty="0" smtClean="0">
                <a:solidFill>
                  <a:srgbClr val="FFFF00"/>
                </a:solidFill>
              </a:rPr>
              <a:t>UN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smtClean="0"/>
              <a:t>approves plan for a two state solution</a:t>
            </a:r>
          </a:p>
          <a:p>
            <a:pPr lvl="1"/>
            <a:r>
              <a:rPr lang="en-US" sz="2200" dirty="0" smtClean="0"/>
              <a:t>States were small and fragmented </a:t>
            </a:r>
          </a:p>
          <a:p>
            <a:pPr lvl="1"/>
            <a:r>
              <a:rPr lang="en-US" sz="2200" dirty="0" smtClean="0"/>
              <a:t>Jerusalem was to be under international control by the UN</a:t>
            </a:r>
          </a:p>
          <a:p>
            <a:r>
              <a:rPr lang="en-US" sz="2200" dirty="0" smtClean="0"/>
              <a:t>Both sides disliked the plan</a:t>
            </a:r>
          </a:p>
          <a:p>
            <a:r>
              <a:rPr lang="en-US" sz="2200" dirty="0" smtClean="0"/>
              <a:t>Jews ultimately came to support the idea while Palestinians rejected any notion of a Jewish state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58840" y="1064736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311643"/>
            <a:ext cx="4184035" cy="3880772"/>
          </a:xfrm>
        </p:spPr>
        <p:txBody>
          <a:bodyPr>
            <a:noAutofit/>
          </a:bodyPr>
          <a:lstStyle/>
          <a:p>
            <a:r>
              <a:rPr lang="en-US" sz="2100" dirty="0" smtClean="0"/>
              <a:t>On May 14</a:t>
            </a:r>
            <a:r>
              <a:rPr lang="en-US" sz="2100" baseline="30000" dirty="0" smtClean="0"/>
              <a:t>th</a:t>
            </a:r>
            <a:r>
              <a:rPr lang="en-US" sz="2100" dirty="0" smtClean="0"/>
              <a:t>, 1948 Israel declared itself an </a:t>
            </a:r>
            <a:r>
              <a:rPr lang="en-US" sz="2100" b="1" u="sng" dirty="0" smtClean="0">
                <a:solidFill>
                  <a:srgbClr val="FFFF00"/>
                </a:solidFill>
              </a:rPr>
              <a:t>independent</a:t>
            </a:r>
            <a:r>
              <a:rPr lang="en-US" sz="2100" dirty="0" smtClean="0">
                <a:solidFill>
                  <a:srgbClr val="FFFF00"/>
                </a:solidFill>
              </a:rPr>
              <a:t> </a:t>
            </a:r>
            <a:r>
              <a:rPr lang="en-US" sz="2100" dirty="0" smtClean="0"/>
              <a:t>state</a:t>
            </a:r>
          </a:p>
          <a:p>
            <a:r>
              <a:rPr lang="en-US" sz="2100" dirty="0" smtClean="0"/>
              <a:t>The next day Egypt, Syria, Jordan, Lebanon, and Iraq invaded Israel</a:t>
            </a:r>
          </a:p>
          <a:p>
            <a:r>
              <a:rPr lang="en-US" sz="2100" dirty="0" smtClean="0"/>
              <a:t>Israel had a well </a:t>
            </a:r>
            <a:r>
              <a:rPr lang="en-US" sz="2100" b="1" u="sng" dirty="0" smtClean="0">
                <a:solidFill>
                  <a:srgbClr val="FFFF00"/>
                </a:solidFill>
              </a:rPr>
              <a:t>trained</a:t>
            </a:r>
            <a:r>
              <a:rPr lang="en-US" sz="2100" dirty="0" smtClean="0">
                <a:solidFill>
                  <a:srgbClr val="FFFF00"/>
                </a:solidFill>
              </a:rPr>
              <a:t> </a:t>
            </a:r>
            <a:r>
              <a:rPr lang="en-US" sz="2100" dirty="0" smtClean="0"/>
              <a:t>army and won by Jan. 1949</a:t>
            </a:r>
          </a:p>
          <a:p>
            <a:r>
              <a:rPr lang="en-US" sz="2100" dirty="0" smtClean="0"/>
              <a:t>Arab states still refused to acknowledge Israel as a free state</a:t>
            </a:r>
          </a:p>
          <a:p>
            <a:r>
              <a:rPr lang="en-US" sz="2100" dirty="0" smtClean="0"/>
              <a:t>In 1956 President </a:t>
            </a:r>
            <a:r>
              <a:rPr lang="en-US" sz="2100" b="1" u="sng" dirty="0" smtClean="0">
                <a:solidFill>
                  <a:srgbClr val="FFFF00"/>
                </a:solidFill>
              </a:rPr>
              <a:t>Nasser</a:t>
            </a:r>
            <a:r>
              <a:rPr lang="en-US" sz="2100" dirty="0" smtClean="0">
                <a:solidFill>
                  <a:srgbClr val="FFFF00"/>
                </a:solidFill>
              </a:rPr>
              <a:t> </a:t>
            </a:r>
            <a:r>
              <a:rPr lang="en-US" sz="2100" dirty="0" smtClean="0"/>
              <a:t>from Egypt seized the Suez Canal</a:t>
            </a:r>
          </a:p>
          <a:p>
            <a:pPr lvl="1"/>
            <a:r>
              <a:rPr lang="en-US" sz="2100" dirty="0" smtClean="0"/>
              <a:t>Fastest route from Europe to Asia</a:t>
            </a:r>
          </a:p>
          <a:p>
            <a:r>
              <a:rPr lang="en-US" sz="2100" dirty="0" smtClean="0"/>
              <a:t>Egypt </a:t>
            </a:r>
            <a:r>
              <a:rPr lang="en-US" sz="2100" b="1" u="sng" dirty="0" smtClean="0">
                <a:solidFill>
                  <a:srgbClr val="FFFF00"/>
                </a:solidFill>
              </a:rPr>
              <a:t>blockaded</a:t>
            </a:r>
            <a:r>
              <a:rPr lang="en-US" sz="2100" dirty="0" smtClean="0">
                <a:solidFill>
                  <a:srgbClr val="FFFF00"/>
                </a:solidFill>
              </a:rPr>
              <a:t> </a:t>
            </a:r>
            <a:r>
              <a:rPr lang="en-US" sz="2100" dirty="0" smtClean="0"/>
              <a:t>Israeli shipping</a:t>
            </a:r>
            <a:endParaRPr lang="en-US" sz="2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1369" y="1577340"/>
            <a:ext cx="7139940" cy="450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46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314" y="583249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Arab-Israeli war, British and French joined Israel to take back the </a:t>
            </a:r>
            <a:r>
              <a:rPr lang="en-US" sz="2200" b="1" u="sng" dirty="0" smtClean="0">
                <a:solidFill>
                  <a:srgbClr val="FFFF00"/>
                </a:solidFill>
              </a:rPr>
              <a:t>Suez Canal</a:t>
            </a:r>
          </a:p>
          <a:p>
            <a:r>
              <a:rPr lang="en-US" sz="2200" dirty="0" smtClean="0"/>
              <a:t>Opposition from many countries, including U.S. forced withdrawal</a:t>
            </a:r>
          </a:p>
          <a:p>
            <a:r>
              <a:rPr lang="en-US" sz="2200" b="1" u="sng" dirty="0" smtClean="0">
                <a:solidFill>
                  <a:srgbClr val="FFFF00"/>
                </a:solidFill>
              </a:rPr>
              <a:t>Six-Day War</a:t>
            </a:r>
            <a:r>
              <a:rPr lang="en-US" sz="2200" dirty="0" smtClean="0"/>
              <a:t>:  Nasser closed the Gulf of Aqaba from Israel and declared his goal to destroy Israel</a:t>
            </a:r>
          </a:p>
          <a:p>
            <a:r>
              <a:rPr lang="en-US" sz="2200" dirty="0" smtClean="0"/>
              <a:t>Israel sent fighter jets and lightning fast ground attacks</a:t>
            </a:r>
          </a:p>
          <a:p>
            <a:r>
              <a:rPr lang="en-US" sz="2200" dirty="0" smtClean="0"/>
              <a:t>Israel won a decisive battle in 6 days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89524" y="1303020"/>
            <a:ext cx="6756135" cy="40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6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314" y="583249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After the Six Day War Israel controlled most of the land west of the Jordan River</a:t>
            </a:r>
          </a:p>
          <a:p>
            <a:pPr lvl="1"/>
            <a:r>
              <a:rPr lang="en-US" sz="2200" dirty="0" smtClean="0"/>
              <a:t>Including the </a:t>
            </a:r>
            <a:r>
              <a:rPr lang="en-US" sz="2200" b="1" u="sng" dirty="0" smtClean="0">
                <a:solidFill>
                  <a:srgbClr val="FFFF00"/>
                </a:solidFill>
              </a:rPr>
              <a:t>Gaza Strip</a:t>
            </a:r>
          </a:p>
          <a:p>
            <a:r>
              <a:rPr lang="en-US" sz="2200" dirty="0" smtClean="0"/>
              <a:t>In 1973 Egypt and Syria launched the fourth Arab-Israeli war</a:t>
            </a:r>
          </a:p>
          <a:p>
            <a:r>
              <a:rPr lang="en-US" sz="2200" dirty="0" smtClean="0"/>
              <a:t>Arabs caught Israel off guard by attacking on </a:t>
            </a:r>
            <a:r>
              <a:rPr lang="en-US" sz="2200" b="1" u="sng" dirty="0" smtClean="0">
                <a:solidFill>
                  <a:srgbClr val="FFFF00"/>
                </a:solidFill>
              </a:rPr>
              <a:t>Yom Kippur</a:t>
            </a:r>
            <a:r>
              <a:rPr lang="en-US" sz="2200" dirty="0" smtClean="0"/>
              <a:t>, a Jewish holiday</a:t>
            </a:r>
          </a:p>
          <a:p>
            <a:r>
              <a:rPr lang="en-US" sz="2200" dirty="0" smtClean="0"/>
              <a:t>Israel fought back and regained lost territory</a:t>
            </a:r>
          </a:p>
          <a:p>
            <a:r>
              <a:rPr lang="en-US" sz="2200" dirty="0" smtClean="0"/>
              <a:t>Ended with a UN cease fire </a:t>
            </a:r>
            <a:endParaRPr lang="en-US" sz="2200" dirty="0"/>
          </a:p>
        </p:txBody>
      </p:sp>
      <p:pic>
        <p:nvPicPr>
          <p:cNvPr id="1026" name="Picture 2" descr="http://t1.gstatic.com/images?q=tbn:ANd9GcS9cgCNqojv1JjFe2stqAbIhAh7e8KeUGzLkWKeiaocOq0aLTv_nw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1851660"/>
            <a:ext cx="6823447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21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to Struggle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417320"/>
            <a:ext cx="4184035" cy="3880772"/>
          </a:xfrm>
        </p:spPr>
        <p:txBody>
          <a:bodyPr>
            <a:noAutofit/>
          </a:bodyPr>
          <a:lstStyle/>
          <a:p>
            <a:r>
              <a:rPr lang="en-US" sz="2200" dirty="0" smtClean="0"/>
              <a:t>In 1978 President of Egypt Anwar Sadat and Israeli Prime Minister Menachem Begin met for peace talks</a:t>
            </a:r>
          </a:p>
          <a:p>
            <a:r>
              <a:rPr lang="en-US" sz="2200" b="1" u="sng" dirty="0" smtClean="0">
                <a:solidFill>
                  <a:srgbClr val="FFFF00"/>
                </a:solidFill>
              </a:rPr>
              <a:t>Camp David Accords</a:t>
            </a:r>
            <a:r>
              <a:rPr lang="en-US" sz="2200" dirty="0" smtClean="0"/>
              <a:t>:  1978 peace agreement where Israel returned land taken from Egypt in 1967 and Egypt recognized Israel’s right to exist</a:t>
            </a:r>
          </a:p>
          <a:p>
            <a:r>
              <a:rPr lang="en-US" sz="2200" dirty="0" smtClean="0"/>
              <a:t>3 years later Sadat was assassinated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9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618" y="659335"/>
            <a:ext cx="4184035" cy="3880772"/>
          </a:xfrm>
        </p:spPr>
        <p:txBody>
          <a:bodyPr>
            <a:noAutofit/>
          </a:bodyPr>
          <a:lstStyle/>
          <a:p>
            <a:r>
              <a:rPr lang="en-US" sz="2000" dirty="0" smtClean="0"/>
              <a:t>Palestinians hated the Camp David peace</a:t>
            </a:r>
          </a:p>
          <a:p>
            <a:r>
              <a:rPr lang="en-US" sz="2000" dirty="0" smtClean="0"/>
              <a:t>Wanted control over the </a:t>
            </a:r>
            <a:r>
              <a:rPr lang="en-US" sz="2000" b="1" u="sng" dirty="0" smtClean="0">
                <a:solidFill>
                  <a:srgbClr val="FFFF00"/>
                </a:solidFill>
              </a:rPr>
              <a:t>Gaza Strip</a:t>
            </a:r>
          </a:p>
          <a:p>
            <a:r>
              <a:rPr lang="en-US" sz="2000" dirty="0" smtClean="0"/>
              <a:t>Palestine Liberation Organization:  represented Palestinian interests and pledged to destroy Israel</a:t>
            </a:r>
          </a:p>
          <a:p>
            <a:r>
              <a:rPr lang="en-US" sz="2000" dirty="0" smtClean="0"/>
              <a:t>Israel faced attacks from </a:t>
            </a:r>
            <a:r>
              <a:rPr lang="en-US" sz="2000" b="1" u="sng" dirty="0" smtClean="0">
                <a:solidFill>
                  <a:srgbClr val="FFFF00"/>
                </a:solidFill>
              </a:rPr>
              <a:t>PLO</a:t>
            </a:r>
          </a:p>
          <a:p>
            <a:r>
              <a:rPr lang="en-US" sz="2000" dirty="0" smtClean="0"/>
              <a:t>Israel struck back against PLO attacks</a:t>
            </a:r>
          </a:p>
          <a:p>
            <a:r>
              <a:rPr lang="en-US" sz="2000" dirty="0" smtClean="0"/>
              <a:t>1993 </a:t>
            </a:r>
            <a:r>
              <a:rPr lang="en-US" sz="2000" b="1" u="sng" dirty="0" smtClean="0">
                <a:solidFill>
                  <a:srgbClr val="FFFF00"/>
                </a:solidFill>
              </a:rPr>
              <a:t>Oslo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 smtClean="0"/>
              <a:t>Accord:  PLO recognizes Israel and Israel granted Palestinian self rule in parts of Gaza and West Bank</a:t>
            </a:r>
          </a:p>
          <a:p>
            <a:r>
              <a:rPr lang="en-US" sz="2000" dirty="0" smtClean="0"/>
              <a:t>Area is still a hotbed of violence to this 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7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1484</TotalTime>
  <Words>722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The Modern Middle East</vt:lpstr>
      <vt:lpstr>Post WWII Middle East</vt:lpstr>
      <vt:lpstr>Israeli-Palestine Conflict</vt:lpstr>
      <vt:lpstr>PowerPoint Presentation</vt:lpstr>
      <vt:lpstr>PowerPoint Presentation</vt:lpstr>
      <vt:lpstr>PowerPoint Presentation</vt:lpstr>
      <vt:lpstr>PowerPoint Presentation</vt:lpstr>
      <vt:lpstr>Continuing to Struggle</vt:lpstr>
      <vt:lpstr>PowerPoint Presentation</vt:lpstr>
      <vt:lpstr>https://www.youtube.com/watch?v=1wo2TLlMhiw</vt:lpstr>
      <vt:lpstr>Oil and the Middle East</vt:lpstr>
      <vt:lpstr>PowerPoint Presentation</vt:lpstr>
      <vt:lpstr>PowerPoint Presentation</vt:lpstr>
      <vt:lpstr>Persian Gulf War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Modern Middle East</dc:title>
  <dc:creator>SLIWINSKI, STEVEN</dc:creator>
  <cp:lastModifiedBy>SLIWINSKI, STEVEN</cp:lastModifiedBy>
  <cp:revision>12</cp:revision>
  <dcterms:created xsi:type="dcterms:W3CDTF">2015-06-10T17:55:53Z</dcterms:created>
  <dcterms:modified xsi:type="dcterms:W3CDTF">2015-06-11T18:40:30Z</dcterms:modified>
</cp:coreProperties>
</file>